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302" r:id="rId8"/>
    <p:sldId id="303" r:id="rId9"/>
    <p:sldId id="297" r:id="rId10"/>
    <p:sldId id="277" r:id="rId11"/>
    <p:sldId id="298" r:id="rId12"/>
    <p:sldId id="299" r:id="rId13"/>
    <p:sldId id="300" r:id="rId14"/>
    <p:sldId id="30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3BFB9-6630-4B27-9CE0-5F7557DDEDD8}" v="1" dt="2024-12-08T16:49:40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0" autoAdjust="0"/>
    <p:restoredTop sz="95634"/>
  </p:normalViewPr>
  <p:slideViewPr>
    <p:cSldViewPr snapToGrid="0" showGuides="1">
      <p:cViewPr varScale="1">
        <p:scale>
          <a:sx n="84" d="100"/>
          <a:sy n="84" d="100"/>
        </p:scale>
        <p:origin x="509" y="8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55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194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1903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4857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92877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3279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1439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kylar.carroll/viz/BIDA301-Loblaw/LoblawSalesandExternalEconomicFacto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392702"/>
            <a:ext cx="5257793" cy="2651665"/>
          </a:xfrm>
        </p:spPr>
        <p:txBody>
          <a:bodyPr/>
          <a:lstStyle/>
          <a:p>
            <a:r>
              <a:rPr lang="en-US" altLang="zh-CN" dirty="0"/>
              <a:t>Comparative Analysis of Loblaw Sales and External Economic Factors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703348" cy="760288"/>
          </a:xfrm>
        </p:spPr>
        <p:txBody>
          <a:bodyPr/>
          <a:lstStyle/>
          <a:p>
            <a:r>
              <a:rPr lang="en-US" dirty="0"/>
              <a:t>BIDA 301 – Group #5</a:t>
            </a:r>
          </a:p>
          <a:p>
            <a:r>
              <a:rPr lang="en-US" dirty="0"/>
              <a:t>Jess, Kate, Skylar, Stuart</a:t>
            </a:r>
          </a:p>
        </p:txBody>
      </p:sp>
      <p:pic>
        <p:nvPicPr>
          <p:cNvPr id="30" name="Picture placeholder 29" descr="Woman buying vegetables at supermarket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1475590"/>
            <a:ext cx="3994173" cy="1170333"/>
          </a:xfrm>
        </p:spPr>
        <p:txBody>
          <a:bodyPr/>
          <a:lstStyle/>
          <a:p>
            <a:r>
              <a:rPr lang="en-US" sz="3600" dirty="0"/>
              <a:t>Recommendations for Stakeholders</a:t>
            </a:r>
          </a:p>
        </p:txBody>
      </p:sp>
      <p:pic>
        <p:nvPicPr>
          <p:cNvPr id="192" name="Picture Placeholder 191" descr="Money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734172" y="1592023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1475590"/>
            <a:ext cx="5162709" cy="420683"/>
          </a:xfrm>
        </p:spPr>
        <p:txBody>
          <a:bodyPr/>
          <a:lstStyle/>
          <a:p>
            <a:r>
              <a:rPr lang="en-US" dirty="0"/>
              <a:t>Dynamic Pricing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919423"/>
            <a:ext cx="5162709" cy="898350"/>
          </a:xfrm>
        </p:spPr>
        <p:txBody>
          <a:bodyPr/>
          <a:lstStyle/>
          <a:p>
            <a:r>
              <a:rPr lang="en-US" dirty="0"/>
              <a:t>Grocery chains could align pricing strategies with CPI trends to balance profitability and affordability for consumers.</a:t>
            </a:r>
          </a:p>
          <a:p>
            <a:endParaRPr lang="en-US" dirty="0"/>
          </a:p>
        </p:txBody>
      </p:sp>
      <p:pic>
        <p:nvPicPr>
          <p:cNvPr id="194" name="Picture Placeholder 193" descr="Freight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4724705" y="2791918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670953"/>
            <a:ext cx="5162709" cy="420683"/>
          </a:xfrm>
        </p:spPr>
        <p:txBody>
          <a:bodyPr/>
          <a:lstStyle/>
          <a:p>
            <a:r>
              <a:rPr lang="en-US" dirty="0"/>
              <a:t>Resilient Supply Chains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105952"/>
            <a:ext cx="5162709" cy="1177789"/>
          </a:xfrm>
        </p:spPr>
        <p:txBody>
          <a:bodyPr/>
          <a:lstStyle/>
          <a:p>
            <a:r>
              <a:rPr lang="en-US" dirty="0"/>
              <a:t>Grocery chains could invest in predictive analytics to mitigate risks from future supply chain disruptions.</a:t>
            </a:r>
          </a:p>
          <a:p>
            <a:endParaRPr lang="en-US" dirty="0"/>
          </a:p>
        </p:txBody>
      </p:sp>
      <p:pic>
        <p:nvPicPr>
          <p:cNvPr id="196" name="Picture Placeholder 195" descr="Handshake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4734172" y="3961734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91710" y="3843166"/>
            <a:ext cx="5162709" cy="421399"/>
          </a:xfrm>
        </p:spPr>
        <p:txBody>
          <a:bodyPr/>
          <a:lstStyle/>
          <a:p>
            <a:r>
              <a:rPr lang="en-US" dirty="0"/>
              <a:t>Consumer Outreach and Transparency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1711" y="4287615"/>
            <a:ext cx="5162709" cy="1635938"/>
          </a:xfrm>
        </p:spPr>
        <p:txBody>
          <a:bodyPr/>
          <a:lstStyle/>
          <a:p>
            <a:r>
              <a:rPr lang="en-US" dirty="0"/>
              <a:t>To regain consumer trust, grocery chains could run marketing campaigns emphasizing the influence of economic factors and committing to freeze prices of essentials during times of high inflation.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380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19"/>
            <a:ext cx="4959822" cy="2836396"/>
          </a:xfrm>
        </p:spPr>
        <p:txBody>
          <a:bodyPr/>
          <a:lstStyle/>
          <a:p>
            <a:r>
              <a:rPr lang="en-US" altLang="zh-CN" b="1" dirty="0"/>
              <a:t>Key Insights: </a:t>
            </a:r>
            <a:r>
              <a:rPr lang="en-US" altLang="zh-CN" dirty="0"/>
              <a:t>Economic factors such as CPI and supply chain disruptions have a significant influence on grocery sales.</a:t>
            </a:r>
          </a:p>
          <a:p>
            <a:r>
              <a:rPr lang="en-US" altLang="zh-CN" b="1" dirty="0"/>
              <a:t>Actionable Strategies: </a:t>
            </a:r>
            <a:r>
              <a:rPr lang="en-US" altLang="zh-CN" dirty="0"/>
              <a:t>Dynamic pricing, analytics, and outreach can address consumer concerns and operational challenges.</a:t>
            </a:r>
          </a:p>
          <a:p>
            <a:r>
              <a:rPr lang="en-US" altLang="zh-CN" b="1" dirty="0"/>
              <a:t>Future Analyses: </a:t>
            </a:r>
            <a:r>
              <a:rPr lang="en-US" altLang="zh-CN" dirty="0"/>
              <a:t>Comparison of sales performance across other major Canadian grocery retailers. </a:t>
            </a:r>
            <a:r>
              <a:rPr lang="en-US" altLang="zh-CN"/>
              <a:t>Attempting to develop </a:t>
            </a:r>
            <a:r>
              <a:rPr lang="en-US" altLang="zh-CN" dirty="0"/>
              <a:t>predictive models for better pricing and resilience during future economic scenarios.</a:t>
            </a:r>
          </a:p>
          <a:p>
            <a:endParaRPr lang="en-US" dirty="0"/>
          </a:p>
        </p:txBody>
      </p:sp>
      <p:pic>
        <p:nvPicPr>
          <p:cNvPr id="38" name="Picture Placeholder 37" descr="Person holding a handful of tomatoes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715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Analytic Approach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20555" y="4663217"/>
            <a:ext cx="2014723" cy="1075689"/>
          </a:xfrm>
        </p:spPr>
        <p:txBody>
          <a:bodyPr/>
          <a:lstStyle/>
          <a:p>
            <a:r>
              <a:rPr lang="en-US" sz="1700" dirty="0"/>
              <a:t>Recommendations and Conclusions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125107"/>
          </a:xfrm>
        </p:spPr>
        <p:txBody>
          <a:bodyPr/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dirty="0"/>
              <a:t>Context: </a:t>
            </a:r>
            <a:r>
              <a:rPr lang="en-PH" sz="1500" dirty="0">
                <a:solidFill>
                  <a:schemeClr val="accent6"/>
                </a:solidFill>
              </a:rPr>
              <a:t>Food affordability is a top concern for Canadian households with speculations of price gouging by grocery retailers.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dirty="0"/>
              <a:t>Objective: </a:t>
            </a:r>
            <a:r>
              <a:rPr lang="en-PH" sz="1500" dirty="0">
                <a:solidFill>
                  <a:schemeClr val="accent6"/>
                </a:solidFill>
              </a:rPr>
              <a:t>Analyze Loblaw sales (2015-2024) with Consumer Price Index, food CPI, household income, and global supply chain disruptions to provide actionable insights for Loblaw management, consumers, and analysts.</a:t>
            </a:r>
          </a:p>
          <a:p>
            <a:r>
              <a:rPr lang="en-US" b="1" dirty="0"/>
              <a:t>Stakeholders: </a:t>
            </a:r>
            <a:r>
              <a:rPr lang="en-US" dirty="0"/>
              <a:t>Includes Loblaw’s management, Canadian consumers, policymakers, economic analysts and future researchers.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Woman in grocery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Definitions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339115"/>
          </a:xfrm>
        </p:spPr>
        <p:txBody>
          <a:bodyPr/>
          <a:lstStyle/>
          <a:p>
            <a:r>
              <a:rPr lang="en-US" b="1" dirty="0"/>
              <a:t>Consumer Price Index (CPI): </a:t>
            </a:r>
            <a:r>
              <a:rPr lang="en-US" dirty="0"/>
              <a:t>Measures the average change over time in the prices paid by consumers for a wide range of goods and services, including food, housing, transportation, and medical care.</a:t>
            </a:r>
          </a:p>
          <a:p>
            <a:r>
              <a:rPr lang="en-US" b="1" dirty="0"/>
              <a:t>Food CPI: </a:t>
            </a:r>
            <a:r>
              <a:rPr lang="en-US" dirty="0"/>
              <a:t>One of the 8 major components making up CPI. Tracks the price of a variety of foods, including meat, dairy, produce, and dry goods.</a:t>
            </a:r>
          </a:p>
          <a:p>
            <a:r>
              <a:rPr lang="en-US" b="1" dirty="0"/>
              <a:t>Real Household Disposable Income (RHDI): </a:t>
            </a:r>
            <a:r>
              <a:rPr lang="en-US" dirty="0"/>
              <a:t>the income available to households after taxes, adjusted for inflation. It represents the amount of money that households have available to spend or save, considering changes in price levels.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Arrows pointing up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653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495542"/>
            <a:ext cx="9823998" cy="1325563"/>
          </a:xfrm>
        </p:spPr>
        <p:txBody>
          <a:bodyPr/>
          <a:lstStyle/>
          <a:p>
            <a:r>
              <a:rPr lang="en-US" altLang="zh-CN" dirty="0"/>
              <a:t>Problem Statements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2251174"/>
            <a:ext cx="4959822" cy="2964800"/>
          </a:xfrm>
        </p:spPr>
        <p:txBody>
          <a:bodyPr/>
          <a:lstStyle/>
          <a:p>
            <a:r>
              <a:rPr lang="en-US" altLang="zh-CN" dirty="0"/>
              <a:t>How do Food Consumer Price Index (CPI) fluctuations, global supply chain disruptions, and real disposable household income changes influence Loblaw’s food sales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is Loblaw’s food sales growth affected by CPI (all-items and food only)?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does real household disposable income impact spending at Loblaw?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 role does global supply chain issues play in Loblaw’s performance trends?</a:t>
            </a:r>
          </a:p>
          <a:p>
            <a:endParaRPr lang="en-US" dirty="0"/>
          </a:p>
        </p:txBody>
      </p:sp>
      <p:pic>
        <p:nvPicPr>
          <p:cNvPr id="38" name="Picture Placeholder 37" descr="Row and stack of eggs on a tray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79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Analytic Approach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2571359"/>
          </a:xfrm>
        </p:spPr>
        <p:txBody>
          <a:bodyPr/>
          <a:lstStyle/>
          <a:p>
            <a:r>
              <a:rPr lang="en-US" b="1" dirty="0"/>
              <a:t>Data sources: </a:t>
            </a:r>
            <a:r>
              <a:rPr lang="en-US" dirty="0"/>
              <a:t>Loblaw financial reports (quarterly and annual), Statistics Canada CPI and RHDI data, global supply chain pressure </a:t>
            </a:r>
            <a:r>
              <a:rPr lang="en-US" dirty="0" err="1"/>
              <a:t>indes</a:t>
            </a:r>
            <a:r>
              <a:rPr lang="en-US" dirty="0"/>
              <a:t>.</a:t>
            </a:r>
          </a:p>
          <a:p>
            <a:r>
              <a:rPr lang="en-US" b="1" dirty="0"/>
              <a:t>Methodology: </a:t>
            </a:r>
            <a:r>
              <a:rPr lang="en-US" dirty="0"/>
              <a:t>Exploratory data analysis, regression analysis, sales forecasting (using Holt- Winter), and dashboard visualizations.</a:t>
            </a:r>
          </a:p>
          <a:p>
            <a:r>
              <a:rPr lang="en-US" b="1" dirty="0"/>
              <a:t>Focus areas: </a:t>
            </a:r>
            <a:r>
              <a:rPr lang="en-US" dirty="0"/>
              <a:t>CPI trends, CPI vs. household income, supply chain influence on CPI and sales.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Businessman checking statistic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98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036" y="2016579"/>
            <a:ext cx="5045662" cy="2775857"/>
          </a:xfrm>
        </p:spPr>
        <p:txBody>
          <a:bodyPr/>
          <a:lstStyle/>
          <a:p>
            <a:r>
              <a:rPr lang="en-US" dirty="0"/>
              <a:t>Data Visualization</a:t>
            </a:r>
            <a:br>
              <a:rPr lang="en-US" dirty="0"/>
            </a:br>
            <a:r>
              <a:rPr lang="en-US" sz="4000" b="0" dirty="0"/>
              <a:t>click </a:t>
            </a:r>
            <a:r>
              <a:rPr lang="en-US" sz="4000" b="0" dirty="0">
                <a:hlinkClick r:id="rId3"/>
              </a:rPr>
              <a:t>here</a:t>
            </a:r>
            <a:r>
              <a:rPr lang="en-US" sz="4000" b="0" dirty="0"/>
              <a:t> for Tableau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Key Findings: Economic Indicators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202928"/>
          </a:xfrm>
        </p:spPr>
        <p:txBody>
          <a:bodyPr/>
          <a:lstStyle/>
          <a:p>
            <a:r>
              <a:rPr lang="en-US" b="1" dirty="0"/>
              <a:t>CPI Growth: </a:t>
            </a:r>
            <a:r>
              <a:rPr lang="en-US" dirty="0"/>
              <a:t>Steady growth from 2015-2019 (1.9-3.9%). Then, from 2020-2023, food CPI saw sharp increases (8.5% in 2022, 8.0% in 2023), mostly likely driven by pandemic impacts.</a:t>
            </a:r>
          </a:p>
          <a:p>
            <a:r>
              <a:rPr lang="en-US" b="1" dirty="0"/>
              <a:t>Supply Chain Disruptions: </a:t>
            </a:r>
            <a:r>
              <a:rPr lang="en-US" dirty="0"/>
              <a:t>Global disruptions significantly influenced food availability and thus pricing during the analyzed period.</a:t>
            </a:r>
          </a:p>
          <a:p>
            <a:r>
              <a:rPr lang="en-US" b="1" dirty="0"/>
              <a:t>Consumer Affordability: </a:t>
            </a:r>
            <a:r>
              <a:rPr lang="en-US" dirty="0"/>
              <a:t>Real household disposable income lagged behind inflation (CPI and food CPI), reducing consumer purchasing power.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Gold colored compas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123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Key Findings: </a:t>
            </a:r>
            <a:br>
              <a:rPr lang="en-US" altLang="zh-CN" dirty="0"/>
            </a:br>
            <a:r>
              <a:rPr lang="en-US" altLang="zh-CN" dirty="0"/>
              <a:t>Loblaw Sales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2571359"/>
          </a:xfrm>
        </p:spPr>
        <p:txBody>
          <a:bodyPr/>
          <a:lstStyle/>
          <a:p>
            <a:r>
              <a:rPr lang="en-US" b="1" dirty="0"/>
              <a:t>Sales Trends: </a:t>
            </a:r>
            <a:r>
              <a:rPr lang="en-US" dirty="0"/>
              <a:t>Loblaw sales increased with an increase in food CPI. Loblaw also benefitted from the surge in grocery demand during the COVID pandemic.</a:t>
            </a:r>
          </a:p>
          <a:p>
            <a:r>
              <a:rPr lang="en-US" b="1" dirty="0"/>
              <a:t>Price Gouging: </a:t>
            </a:r>
            <a:r>
              <a:rPr lang="en-US" dirty="0"/>
              <a:t>Comparison of the datasets did not show any obvious indication of price gouging.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Gold colored compas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48291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d9b60d2a-9b32-4fe2-beca-9b25e1a466ed}" enabled="0" method="" siteId="{d9b60d2a-9b32-4fe2-beca-9b25e1a466e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81</TotalTime>
  <Words>731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 Text Black</vt:lpstr>
      <vt:lpstr>Posterama Text SemiBold</vt:lpstr>
      <vt:lpstr>Custom​​</vt:lpstr>
      <vt:lpstr>Comparative Analysis of Loblaw Sales and External Economic Factors</vt:lpstr>
      <vt:lpstr>Overview</vt:lpstr>
      <vt:lpstr>Introduction</vt:lpstr>
      <vt:lpstr>Definitions</vt:lpstr>
      <vt:lpstr>Problem Statements</vt:lpstr>
      <vt:lpstr>Analytic Approach</vt:lpstr>
      <vt:lpstr>Data Visualization click here for Tableau</vt:lpstr>
      <vt:lpstr>Key Findings: Economic Indicators</vt:lpstr>
      <vt:lpstr>Key Findings:  Loblaw Sales</vt:lpstr>
      <vt:lpstr>Recommendations for Stakeholders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Nash</dc:creator>
  <cp:lastModifiedBy>Sky Car</cp:lastModifiedBy>
  <cp:revision>3</cp:revision>
  <dcterms:created xsi:type="dcterms:W3CDTF">2024-12-07T19:24:14Z</dcterms:created>
  <dcterms:modified xsi:type="dcterms:W3CDTF">2024-12-11T18:36:44Z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